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89" r:id="rId2"/>
    <p:sldId id="397" r:id="rId3"/>
    <p:sldId id="402" r:id="rId4"/>
    <p:sldId id="415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04" r:id="rId14"/>
    <p:sldId id="417" r:id="rId15"/>
    <p:sldId id="418" r:id="rId16"/>
    <p:sldId id="420" r:id="rId17"/>
    <p:sldId id="422" r:id="rId18"/>
    <p:sldId id="423" r:id="rId19"/>
    <p:sldId id="424" r:id="rId20"/>
    <p:sldId id="266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4B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712" autoAdjust="0"/>
    <p:restoredTop sz="94660"/>
  </p:normalViewPr>
  <p:slideViewPr>
    <p:cSldViewPr>
      <p:cViewPr>
        <p:scale>
          <a:sx n="75" d="100"/>
          <a:sy n="75" d="100"/>
        </p:scale>
        <p:origin x="-1517" y="-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C35C9-D0B2-43EF-8A1C-FEB445BDDE72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4585-C5F3-481A-9351-706D02AB4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429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E2D31B6-DA79-4E34-AFA1-FE60C0245F5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73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 want you to follow this rule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4320" y="809640"/>
            <a:ext cx="9142560" cy="9072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00000"/>
              </a:gs>
              <a:gs pos="100000">
                <a:schemeClr val="lt1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Shape 17"/>
          <p:cNvPicPr/>
          <p:nvPr/>
        </p:nvPicPr>
        <p:blipFill>
          <a:blip r:embed="rId14"/>
          <a:srcRect r="73757" b="10921"/>
          <a:stretch/>
        </p:blipFill>
        <p:spPr>
          <a:xfrm>
            <a:off x="14760" y="6486480"/>
            <a:ext cx="1460880" cy="3636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1440" y="6467400"/>
            <a:ext cx="9142560" cy="44640"/>
          </a:xfrm>
          <a:prstGeom prst="rect">
            <a:avLst/>
          </a:prstGeom>
          <a:gradFill>
            <a:gsLst>
              <a:gs pos="0">
                <a:srgbClr val="800000"/>
              </a:gs>
              <a:gs pos="50000">
                <a:schemeClr val="lt1"/>
              </a:gs>
              <a:gs pos="100000">
                <a:srgbClr val="800000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hape 19"/>
          <p:cNvPicPr/>
          <p:nvPr/>
        </p:nvPicPr>
        <p:blipFill>
          <a:blip r:embed="rId15"/>
          <a:stretch/>
        </p:blipFill>
        <p:spPr>
          <a:xfrm>
            <a:off x="8678160" y="6505560"/>
            <a:ext cx="457200" cy="3585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4.png"/><Relationship Id="rId3" Type="http://schemas.microsoft.com/office/2007/relationships/media" Target="../media/media2.wav"/><Relationship Id="rId21" Type="http://schemas.openxmlformats.org/officeDocument/2006/relationships/image" Target="../media/image37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33.png"/><Relationship Id="rId2" Type="http://schemas.openxmlformats.org/officeDocument/2006/relationships/audio" Target="../media/media1.wav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31.png"/><Relationship Id="rId10" Type="http://schemas.openxmlformats.org/officeDocument/2006/relationships/audio" Target="../media/media5.wav"/><Relationship Id="rId19" Type="http://schemas.openxmlformats.org/officeDocument/2006/relationships/image" Target="../media/image35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14.xml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4.png"/><Relationship Id="rId3" Type="http://schemas.microsoft.com/office/2007/relationships/media" Target="../media/media2.wav"/><Relationship Id="rId21" Type="http://schemas.openxmlformats.org/officeDocument/2006/relationships/image" Target="../media/image37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33.png"/><Relationship Id="rId2" Type="http://schemas.openxmlformats.org/officeDocument/2006/relationships/audio" Target="../media/media1.wav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microsoft.com/office/2007/relationships/hdphoto" Target="../media/hdphoto1.wdp"/><Relationship Id="rId5" Type="http://schemas.microsoft.com/office/2007/relationships/media" Target="../media/media3.wav"/><Relationship Id="rId15" Type="http://schemas.openxmlformats.org/officeDocument/2006/relationships/image" Target="../media/image31.png"/><Relationship Id="rId23" Type="http://schemas.openxmlformats.org/officeDocument/2006/relationships/image" Target="../media/image39.jpeg"/><Relationship Id="rId10" Type="http://schemas.openxmlformats.org/officeDocument/2006/relationships/audio" Target="../media/media5.wav"/><Relationship Id="rId19" Type="http://schemas.openxmlformats.org/officeDocument/2006/relationships/image" Target="../media/image35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15.xml"/><Relationship Id="rId2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pn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5" Type="http://schemas.openxmlformats.org/officeDocument/2006/relationships/image" Target="../media/image5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en.wikipedia.org/wiki/Voice_frequency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2240" y="24120"/>
            <a:ext cx="911772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Weekly 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588360" y="353160"/>
            <a:ext cx="258192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Wangwon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Lee, 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2019/04/27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7" name="Table 3"/>
          <p:cNvGraphicFramePr/>
          <p:nvPr>
            <p:extLst>
              <p:ext uri="{D42A27DB-BD31-4B8C-83A1-F6EECF244321}">
                <p14:modId xmlns:p14="http://schemas.microsoft.com/office/powerpoint/2010/main" val="1242785855"/>
              </p:ext>
            </p:extLst>
          </p:nvPr>
        </p:nvGraphicFramePr>
        <p:xfrm>
          <a:off x="-3960" y="748439"/>
          <a:ext cx="9184472" cy="5712493"/>
        </p:xfrm>
        <a:graphic>
          <a:graphicData uri="http://schemas.openxmlformats.org/drawingml/2006/table">
            <a:tbl>
              <a:tblPr/>
              <a:tblGrid>
                <a:gridCol w="4575960"/>
                <a:gridCol w="4608512"/>
              </a:tblGrid>
              <a:tr h="40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This </a:t>
                      </a: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Next 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</a:tr>
              <a:tr h="2788503"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Apply AM method to 1D-model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Process detail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layer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Analyze like </a:t>
                      </a:r>
                      <a:r>
                        <a:rPr lang="en-US" altLang="ko-KR" sz="1800" b="0" strike="noStrike" spc="-1" baseline="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SampleCNN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paper</a:t>
                      </a:r>
                    </a:p>
                  </a:txBody>
                  <a:tcPr marL="0" marR="0" marT="180000" marB="18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  <a:endParaRPr lang="en-US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Compare AM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result with filter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Find another method for listening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Study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Brain data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AFNI</a:t>
                      </a:r>
                    </a:p>
                  </a:txBody>
                  <a:tcPr marL="0" marR="0" marT="180000" marB="180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Interesting and new finding</a:t>
                      </a:r>
                      <a:endParaRPr lang="en-US" altLang="ko-KR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+mj-lt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94181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Activation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Maximization</a:t>
                      </a:r>
                      <a:endParaRPr lang="en-US" altLang="ko-KR" sz="200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72000" marB="72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 / Discussion </a:t>
                      </a:r>
                      <a:endParaRPr lang="en-US" altLang="ko-KR" sz="20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36000" marB="36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4360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month: 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To investigate about CNN and visualization.</a:t>
                      </a: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ustomShape 4"/>
          <p:cNvSpPr/>
          <p:nvPr/>
        </p:nvSpPr>
        <p:spPr>
          <a:xfrm>
            <a:off x="2603880" y="649764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56697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6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10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6561692" y="2101488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847" y="3007077"/>
            <a:ext cx="7956304" cy="23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6</a:t>
            </a:r>
            <a:r>
              <a:rPr lang="en-US" altLang="ko-KR" sz="1200" b="1" dirty="0" smtClean="0"/>
              <a:t>th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7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11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7236296" y="2204864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56" y="3007077"/>
            <a:ext cx="7873686" cy="23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</a:t>
            </a:r>
            <a:r>
              <a:rPr lang="en-US" altLang="ko-KR" sz="1200" b="1" dirty="0" smtClean="0"/>
              <a:t>7th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8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A lot of </a:t>
            </a:r>
            <a:r>
              <a:rPr lang="en-US" altLang="ko-KR" sz="1600" dirty="0"/>
              <a:t>waveform </a:t>
            </a:r>
            <a:r>
              <a:rPr lang="en-US" altLang="ko-KR" sz="1600" dirty="0" smtClean="0"/>
              <a:t>becomes </a:t>
            </a:r>
            <a:r>
              <a:rPr lang="en-US" altLang="ko-KR" sz="1600" dirty="0"/>
              <a:t>flat again.</a:t>
            </a:r>
            <a:endParaRPr lang="en-US" altLang="ko-KR" sz="1600" dirty="0" smtClean="0"/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Although each shape is similar</a:t>
            </a:r>
            <a:r>
              <a:rPr lang="en-US" altLang="ko-KR" sz="1600" dirty="0"/>
              <a:t>, but </a:t>
            </a:r>
            <a:r>
              <a:rPr lang="en-US" altLang="ko-KR" sz="1600" dirty="0" smtClean="0"/>
              <a:t>the frequencies of each waveform are different.</a:t>
            </a:r>
            <a:endParaRPr lang="en-US" altLang="ko-KR" sz="1600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12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7853888" y="2204864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829776" y="2462872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8</a:t>
            </a:r>
            <a:r>
              <a:rPr lang="en-US" altLang="ko-KR" sz="1200" b="1" dirty="0" smtClean="0"/>
              <a:t>th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5" y="2996952"/>
            <a:ext cx="7826301" cy="231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1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- detail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13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1676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G</a:t>
            </a:r>
            <a:r>
              <a:rPr lang="en-US" altLang="ko-KR" dirty="0" smtClean="0"/>
              <a:t>enerate </a:t>
            </a:r>
            <a:r>
              <a:rPr lang="en-US" altLang="ko-KR" dirty="0"/>
              <a:t>process </a:t>
            </a:r>
            <a:r>
              <a:rPr lang="en-US" altLang="ko-KR" dirty="0" smtClean="0"/>
              <a:t>of waveform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Depending on the generated noise, the update may not be performed.</a:t>
            </a:r>
            <a:endParaRPr lang="en-US" altLang="ko-KR" dirty="0"/>
          </a:p>
        </p:txBody>
      </p:sp>
      <p:pic>
        <p:nvPicPr>
          <p:cNvPr id="3074" name="Picture 2" descr="C:\Users\BbChip\Desktop\research\sf_word_recog_research\from_professor\visualization\activation_maximization\process_detail\1D_CNN_custom_ch_32_DO_075_DO_8_layer_001_filter_each_001_it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63073"/>
          <a:stretch/>
        </p:blipFill>
        <p:spPr bwMode="auto">
          <a:xfrm>
            <a:off x="669420" y="2513952"/>
            <a:ext cx="1506504" cy="18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bChip\Desktop\research\sf_word_recog_research\from_professor\visualization\activation_maximization\process_detail\1D_CNN_custom_ch_32_DO_075_DO_8_layer_001_filter_each_100_it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7" r="7919"/>
          <a:stretch/>
        </p:blipFill>
        <p:spPr bwMode="auto">
          <a:xfrm>
            <a:off x="7455451" y="2513952"/>
            <a:ext cx="1556443" cy="18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1" r="63132"/>
          <a:stretch/>
        </p:blipFill>
        <p:spPr bwMode="auto">
          <a:xfrm>
            <a:off x="725578" y="4519388"/>
            <a:ext cx="1473289" cy="19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9" r="8266"/>
          <a:stretch/>
        </p:blipFill>
        <p:spPr bwMode="auto">
          <a:xfrm>
            <a:off x="7501603" y="4519387"/>
            <a:ext cx="1534893" cy="19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96" y="4519387"/>
            <a:ext cx="4860739" cy="1898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2" y="2492896"/>
            <a:ext cx="4882563" cy="1914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232" y="21235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Start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71531" y="212356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42944" y="212356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Each iteration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511" y="51454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en-US" altLang="ko-KR" baseline="30000" dirty="0" smtClean="0"/>
              <a:t>nd</a:t>
            </a:r>
            <a:endParaRPr lang="en-US" altLang="ko-KR" dirty="0"/>
          </a:p>
          <a:p>
            <a:pPr algn="ctr"/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511" y="31271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output 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14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1676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It seems like real sound waveform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What if we listen that?</a:t>
            </a:r>
            <a:endParaRPr lang="en-US" altLang="ko-KR" dirty="0"/>
          </a:p>
        </p:txBody>
      </p:sp>
      <p:pic>
        <p:nvPicPr>
          <p:cNvPr id="5122" name="Picture 2" descr="C:\Users\BbChip\Desktop\research\sf_word_recog_research\from_professor\visualization\activation_maximization\process\1D_CNN_custom_ch_32_DO_075_DO_output_layer_be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5" y="4289153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bChip\Desktop\research\sf_word_recog_research\from_professor\visualization\activation_maximization\process\1D_CNN_custom_ch_32_DO_075_DO_output_layer_bird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39" y="4304680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bChip\Desktop\research\sf_word_recog_research\from_professor\visualization\activation_maximization\process\1D_CNN_custom_ch_32_DO_075_DO_output_layer_eigh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40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bChip\Desktop\research\sf_word_recog_research\from_professor\visualization\activation_maximization\process\1D_CNN_custom_ch_32_DO_075_DO_output_layer_six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6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BbChip\Desktop\research\sf_word_recog_research\from_professor\visualization\activation_maximization\process\1D_CNN_custom_ch_32_DO_075_DO_output_layer_three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BbChip\Desktop\research\sf_word_recog_research\from_professor\visualization\activation_maximization\process\1D_CNN_custom_ch_32_DO_075_DO_output_layer_tre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4681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1-output_layer_003th_filter_thre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05077" y="3259684"/>
            <a:ext cx="487363" cy="487363"/>
          </a:xfrm>
          <a:prstGeom prst="rect">
            <a:avLst/>
          </a:prstGeom>
        </p:spPr>
      </p:pic>
      <p:pic>
        <p:nvPicPr>
          <p:cNvPr id="5" name="02-output_layer_006th_filter_six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525" y="3259684"/>
            <a:ext cx="487363" cy="487363"/>
          </a:xfrm>
          <a:prstGeom prst="rect">
            <a:avLst/>
          </a:prstGeom>
        </p:spPr>
      </p:pic>
      <p:pic>
        <p:nvPicPr>
          <p:cNvPr id="6" name="03-output_layer_008th_filter_eigh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287405" y="3259684"/>
            <a:ext cx="487363" cy="487363"/>
          </a:xfrm>
          <a:prstGeom prst="rect">
            <a:avLst/>
          </a:prstGeom>
        </p:spPr>
      </p:pic>
      <p:pic>
        <p:nvPicPr>
          <p:cNvPr id="7" name="04-output_layer_010th_filter_bed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05076" y="5349959"/>
            <a:ext cx="487363" cy="487363"/>
          </a:xfrm>
          <a:prstGeom prst="rect">
            <a:avLst/>
          </a:prstGeom>
        </p:spPr>
      </p:pic>
      <p:pic>
        <p:nvPicPr>
          <p:cNvPr id="8" name="05-output_layer_011th_filter_bird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058" y="5349959"/>
            <a:ext cx="487363" cy="487363"/>
          </a:xfrm>
          <a:prstGeom prst="rect">
            <a:avLst/>
          </a:prstGeom>
        </p:spPr>
      </p:pic>
      <p:pic>
        <p:nvPicPr>
          <p:cNvPr id="9" name="06-output_layer_015th_filter_tree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480286" y="53499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output 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15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1676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It seems like real sound waveform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What if we listen that?</a:t>
            </a:r>
            <a:endParaRPr lang="en-US" altLang="ko-KR" dirty="0"/>
          </a:p>
        </p:txBody>
      </p:sp>
      <p:pic>
        <p:nvPicPr>
          <p:cNvPr id="5122" name="Picture 2" descr="C:\Users\BbChip\Desktop\research\sf_word_recog_research\from_professor\visualization\activation_maximization\process\1D_CNN_custom_ch_32_DO_075_DO_output_layer_be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5" y="4289153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bChip\Desktop\research\sf_word_recog_research\from_professor\visualization\activation_maximization\process\1D_CNN_custom_ch_32_DO_075_DO_output_layer_bird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39" y="4304680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bChip\Desktop\research\sf_word_recog_research\from_professor\visualization\activation_maximization\process\1D_CNN_custom_ch_32_DO_075_DO_output_layer_eigh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40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bChip\Desktop\research\sf_word_recog_research\from_professor\visualization\activation_maximization\process\1D_CNN_custom_ch_32_DO_075_DO_output_layer_six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6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BbChip\Desktop\research\sf_word_recog_research\from_professor\visualization\activation_maximization\process\1D_CNN_custom_ch_32_DO_075_DO_output_layer_three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BbChip\Desktop\research\sf_word_recog_research\from_professor\visualization\activation_maximization\process\1D_CNN_custom_ch_32_DO_075_DO_output_layer_tre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4681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1-output_layer_003th_filter_thre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05077" y="3259684"/>
            <a:ext cx="487363" cy="487363"/>
          </a:xfrm>
          <a:prstGeom prst="rect">
            <a:avLst/>
          </a:prstGeom>
        </p:spPr>
      </p:pic>
      <p:pic>
        <p:nvPicPr>
          <p:cNvPr id="5" name="02-output_layer_006th_filter_six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525" y="3259684"/>
            <a:ext cx="487363" cy="487363"/>
          </a:xfrm>
          <a:prstGeom prst="rect">
            <a:avLst/>
          </a:prstGeom>
        </p:spPr>
      </p:pic>
      <p:pic>
        <p:nvPicPr>
          <p:cNvPr id="6" name="03-output_layer_008th_filter_eigh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287405" y="3259684"/>
            <a:ext cx="487363" cy="487363"/>
          </a:xfrm>
          <a:prstGeom prst="rect">
            <a:avLst/>
          </a:prstGeom>
        </p:spPr>
      </p:pic>
      <p:pic>
        <p:nvPicPr>
          <p:cNvPr id="7" name="04-output_layer_010th_filter_bed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05076" y="5349959"/>
            <a:ext cx="487363" cy="487363"/>
          </a:xfrm>
          <a:prstGeom prst="rect">
            <a:avLst/>
          </a:prstGeom>
        </p:spPr>
      </p:pic>
      <p:pic>
        <p:nvPicPr>
          <p:cNvPr id="8" name="05-output_layer_011th_filter_bird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058" y="5349959"/>
            <a:ext cx="487363" cy="487363"/>
          </a:xfrm>
          <a:prstGeom prst="rect">
            <a:avLst/>
          </a:prstGeom>
        </p:spPr>
      </p:pic>
      <p:pic>
        <p:nvPicPr>
          <p:cNvPr id="9" name="06-output_layer_015th_filter_tree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480286" y="5349959"/>
            <a:ext cx="487363" cy="48736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9160" y="-243408"/>
            <a:ext cx="9559800" cy="727280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ì¹´íë² ë¤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66" y="5095648"/>
            <a:ext cx="3778513" cy="1353967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7406" y="2416387"/>
            <a:ext cx="9156289" cy="202522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Maybe I have to find another way for listening…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735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2848" y="4983048"/>
            <a:ext cx="4825091" cy="882668"/>
          </a:xfrm>
          <a:prstGeom prst="rect">
            <a:avLst/>
          </a:prstGeom>
        </p:spPr>
        <p:txBody>
          <a:bodyPr vert="horz" wrap="square" lIns="0" tIns="6468" rIns="0" bIns="0" rtlCol="0">
            <a:spAutoFit/>
          </a:bodyPr>
          <a:lstStyle/>
          <a:p>
            <a:pPr marL="292218" marR="2587" indent="-285750">
              <a:lnSpc>
                <a:spcPct val="110300"/>
              </a:lnSpc>
              <a:spcBef>
                <a:spcPts val="51"/>
              </a:spcBef>
              <a:buFont typeface="Arial" pitchFamily="34" charset="0"/>
              <a:buChar char="•"/>
            </a:pPr>
            <a:r>
              <a:rPr lang="en-US" sz="1700" dirty="0" smtClean="0">
                <a:cs typeface="DejaVu Sans"/>
              </a:rPr>
              <a:t>Do </a:t>
            </a:r>
            <a:r>
              <a:rPr lang="en-US" sz="1700" dirty="0" err="1" smtClean="0">
                <a:cs typeface="DejaVu Sans"/>
              </a:rPr>
              <a:t>backpropagation</a:t>
            </a:r>
            <a:r>
              <a:rPr lang="en-US" sz="1700" dirty="0" smtClean="0">
                <a:cs typeface="DejaVu Sans"/>
              </a:rPr>
              <a:t> </a:t>
            </a:r>
            <a:r>
              <a:rPr lang="en-US" sz="1700" dirty="0">
                <a:cs typeface="DejaVu Sans"/>
              </a:rPr>
              <a:t>such that the mean of </a:t>
            </a:r>
            <a:r>
              <a:rPr lang="en-US" sz="1700" dirty="0" smtClean="0">
                <a:cs typeface="DejaVu Sans"/>
              </a:rPr>
              <a:t/>
            </a:r>
            <a:br>
              <a:rPr lang="en-US" sz="1700" dirty="0" smtClean="0">
                <a:cs typeface="DejaVu Sans"/>
              </a:rPr>
            </a:br>
            <a:r>
              <a:rPr lang="en-US" sz="1700" dirty="0" smtClean="0">
                <a:cs typeface="DejaVu Sans"/>
              </a:rPr>
              <a:t>the </a:t>
            </a:r>
            <a:r>
              <a:rPr lang="en-US" sz="1700" dirty="0">
                <a:cs typeface="DejaVu Sans"/>
              </a:rPr>
              <a:t>value of channel is maximum</a:t>
            </a:r>
            <a:r>
              <a:rPr lang="en-US" sz="1700" dirty="0" smtClean="0">
                <a:cs typeface="DejaVu Sans"/>
              </a:rPr>
              <a:t>.</a:t>
            </a:r>
          </a:p>
          <a:p>
            <a:pPr marL="292218" marR="2587" indent="-285750">
              <a:lnSpc>
                <a:spcPct val="110300"/>
              </a:lnSpc>
              <a:spcBef>
                <a:spcPts val="51"/>
              </a:spcBef>
              <a:buFont typeface="Arial" pitchFamily="34" charset="0"/>
              <a:buChar char="•"/>
            </a:pPr>
            <a:r>
              <a:rPr lang="en-US" sz="1700" dirty="0">
                <a:cs typeface="DejaVu Sans"/>
              </a:rPr>
              <a:t>Repeat several times to converge to input.</a:t>
            </a:r>
            <a:endParaRPr lang="en-US" sz="1700" dirty="0" smtClean="0"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1207" y="3479307"/>
            <a:ext cx="2792010" cy="281867"/>
          </a:xfrm>
          <a:custGeom>
            <a:avLst/>
            <a:gdLst/>
            <a:ahLst/>
            <a:cxnLst/>
            <a:rect l="l" t="t" r="r" b="b"/>
            <a:pathLst>
              <a:path w="6138545" h="464820">
                <a:moveTo>
                  <a:pt x="0" y="464699"/>
                </a:moveTo>
                <a:lnTo>
                  <a:pt x="6138127" y="464699"/>
                </a:lnTo>
                <a:lnTo>
                  <a:pt x="6138127" y="0"/>
                </a:lnTo>
                <a:lnTo>
                  <a:pt x="0" y="0"/>
                </a:lnTo>
                <a:lnTo>
                  <a:pt x="0" y="464699"/>
                </a:lnTo>
                <a:close/>
              </a:path>
            </a:pathLst>
          </a:custGeom>
          <a:solidFill>
            <a:srgbClr val="1432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206" y="3479305"/>
            <a:ext cx="2792010" cy="197362"/>
          </a:xfrm>
          <a:prstGeom prst="rect">
            <a:avLst/>
          </a:prstGeom>
          <a:ln w="21168">
            <a:solidFill>
              <a:srgbClr val="000000"/>
            </a:solidFill>
          </a:ln>
        </p:spPr>
        <p:txBody>
          <a:bodyPr vert="horz" wrap="square" lIns="0" tIns="27813" rIns="0" bIns="0" rtlCol="0">
            <a:spAutoFit/>
          </a:bodyPr>
          <a:lstStyle/>
          <a:p>
            <a:pPr algn="ctr">
              <a:spcBef>
                <a:spcPts val="219"/>
              </a:spcBef>
            </a:pPr>
            <a:r>
              <a:rPr lang="en-US" sz="1100" spc="3" dirty="0" smtClean="0">
                <a:solidFill>
                  <a:srgbClr val="FFFFFF"/>
                </a:solidFill>
                <a:latin typeface="Arial"/>
                <a:cs typeface="Arial"/>
              </a:rPr>
              <a:t>16000</a:t>
            </a:r>
            <a:r>
              <a:rPr sz="1100" spc="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×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3" dirty="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7116" y="3761099"/>
            <a:ext cx="0" cy="204854"/>
          </a:xfrm>
          <a:custGeom>
            <a:avLst/>
            <a:gdLst/>
            <a:ahLst/>
            <a:cxnLst/>
            <a:rect l="l" t="t" r="r" b="b"/>
            <a:pathLst>
              <a:path h="337820">
                <a:moveTo>
                  <a:pt x="0" y="0"/>
                </a:moveTo>
                <a:lnTo>
                  <a:pt x="0" y="337690"/>
                </a:lnTo>
              </a:path>
            </a:pathLst>
          </a:custGeom>
          <a:ln w="211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6396" y="3959456"/>
            <a:ext cx="41439" cy="71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193" y="2489025"/>
            <a:ext cx="2791820" cy="708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7103" y="3197528"/>
            <a:ext cx="0" cy="204854"/>
          </a:xfrm>
          <a:custGeom>
            <a:avLst/>
            <a:gdLst/>
            <a:ahLst/>
            <a:cxnLst/>
            <a:rect l="l" t="t" r="r" b="b"/>
            <a:pathLst>
              <a:path h="337820">
                <a:moveTo>
                  <a:pt x="0" y="0"/>
                </a:moveTo>
                <a:lnTo>
                  <a:pt x="0" y="337690"/>
                </a:lnTo>
              </a:path>
            </a:pathLst>
          </a:custGeom>
          <a:ln w="211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66384" y="3395884"/>
            <a:ext cx="41439" cy="71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8677" y="3145794"/>
            <a:ext cx="1890686" cy="300552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6468">
              <a:spcBef>
                <a:spcPts val="64"/>
              </a:spcBef>
            </a:pPr>
            <a:r>
              <a:rPr sz="1900" b="1" spc="3" dirty="0">
                <a:latin typeface="Arial"/>
                <a:cs typeface="Arial"/>
              </a:rPr>
              <a:t>strided</a:t>
            </a:r>
            <a:r>
              <a:rPr sz="1900" b="1" spc="-28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conv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5850" y="4095463"/>
            <a:ext cx="2452687" cy="247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5850" y="4377201"/>
            <a:ext cx="2452687" cy="277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5850" y="4980846"/>
            <a:ext cx="2452687" cy="311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5850" y="5632055"/>
            <a:ext cx="2452687" cy="360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5850" y="4685971"/>
            <a:ext cx="2452687" cy="264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50" y="5322226"/>
            <a:ext cx="2452687" cy="2844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1264" y="4974644"/>
            <a:ext cx="2463491" cy="2818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0744" y="5034378"/>
            <a:ext cx="619517" cy="284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0390" y="3152147"/>
            <a:ext cx="627314" cy="1877575"/>
          </a:xfrm>
          <a:custGeom>
            <a:avLst/>
            <a:gdLst/>
            <a:ahLst/>
            <a:cxnLst/>
            <a:rect l="l" t="t" r="r" b="b"/>
            <a:pathLst>
              <a:path w="1379220" h="3096259">
                <a:moveTo>
                  <a:pt x="1004702" y="670136"/>
                </a:moveTo>
                <a:lnTo>
                  <a:pt x="374061" y="670136"/>
                </a:lnTo>
                <a:lnTo>
                  <a:pt x="374061" y="3095664"/>
                </a:lnTo>
                <a:lnTo>
                  <a:pt x="1004702" y="3095664"/>
                </a:lnTo>
                <a:lnTo>
                  <a:pt x="1004702" y="670136"/>
                </a:lnTo>
                <a:close/>
              </a:path>
              <a:path w="1379220" h="3096259">
                <a:moveTo>
                  <a:pt x="689382" y="0"/>
                </a:moveTo>
                <a:lnTo>
                  <a:pt x="0" y="670136"/>
                </a:lnTo>
                <a:lnTo>
                  <a:pt x="1378764" y="670136"/>
                </a:lnTo>
                <a:lnTo>
                  <a:pt x="689382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60390" y="3152154"/>
            <a:ext cx="627314" cy="1877575"/>
          </a:xfrm>
          <a:custGeom>
            <a:avLst/>
            <a:gdLst/>
            <a:ahLst/>
            <a:cxnLst/>
            <a:rect l="l" t="t" r="r" b="b"/>
            <a:pathLst>
              <a:path w="1379220" h="3096259">
                <a:moveTo>
                  <a:pt x="1004701" y="670136"/>
                </a:moveTo>
                <a:lnTo>
                  <a:pt x="1378764" y="670136"/>
                </a:lnTo>
                <a:lnTo>
                  <a:pt x="689382" y="0"/>
                </a:lnTo>
                <a:lnTo>
                  <a:pt x="0" y="670136"/>
                </a:lnTo>
                <a:lnTo>
                  <a:pt x="374061" y="670136"/>
                </a:lnTo>
                <a:lnTo>
                  <a:pt x="374061" y="3095654"/>
                </a:lnTo>
                <a:lnTo>
                  <a:pt x="1004701" y="3095654"/>
                </a:lnTo>
                <a:lnTo>
                  <a:pt x="1004701" y="670136"/>
                </a:lnTo>
                <a:close/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79308" y="3631508"/>
            <a:ext cx="200055" cy="1043139"/>
          </a:xfrm>
          <a:prstGeom prst="rect">
            <a:avLst/>
          </a:prstGeom>
        </p:spPr>
        <p:txBody>
          <a:bodyPr vert="vert270" wrap="square" lIns="0" tIns="4528" rIns="0" bIns="0" rtlCol="0">
            <a:spAutoFit/>
          </a:bodyPr>
          <a:lstStyle/>
          <a:p>
            <a:pPr marL="6468">
              <a:spcBef>
                <a:spcPts val="36"/>
              </a:spcBef>
            </a:pPr>
            <a:r>
              <a:rPr sz="1300" spc="53" dirty="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6" dirty="0">
                <a:solidFill>
                  <a:srgbClr val="FFFFFF"/>
                </a:solidFill>
                <a:latin typeface="Arial"/>
                <a:cs typeface="Arial"/>
              </a:rPr>
              <a:t>prop.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4525" y="2022377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60">
                <a:moveTo>
                  <a:pt x="495531" y="0"/>
                </a:moveTo>
                <a:lnTo>
                  <a:pt x="155814" y="0"/>
                </a:lnTo>
                <a:lnTo>
                  <a:pt x="125802" y="118"/>
                </a:lnTo>
                <a:lnTo>
                  <a:pt x="82182" y="3207"/>
                </a:lnTo>
                <a:lnTo>
                  <a:pt x="45524" y="16763"/>
                </a:lnTo>
                <a:lnTo>
                  <a:pt x="16765" y="45520"/>
                </a:lnTo>
                <a:lnTo>
                  <a:pt x="3203" y="82174"/>
                </a:lnTo>
                <a:lnTo>
                  <a:pt x="116" y="125502"/>
                </a:lnTo>
                <a:lnTo>
                  <a:pt x="0" y="489964"/>
                </a:lnTo>
                <a:lnTo>
                  <a:pt x="126" y="519576"/>
                </a:lnTo>
                <a:lnTo>
                  <a:pt x="3206" y="562911"/>
                </a:lnTo>
                <a:lnTo>
                  <a:pt x="16765" y="599554"/>
                </a:lnTo>
                <a:lnTo>
                  <a:pt x="45524" y="628315"/>
                </a:lnTo>
                <a:lnTo>
                  <a:pt x="82171" y="641872"/>
                </a:lnTo>
                <a:lnTo>
                  <a:pt x="125510" y="644961"/>
                </a:lnTo>
                <a:lnTo>
                  <a:pt x="155123" y="645079"/>
                </a:lnTo>
                <a:lnTo>
                  <a:pt x="494840" y="645079"/>
                </a:lnTo>
                <a:lnTo>
                  <a:pt x="548648" y="644129"/>
                </a:lnTo>
                <a:lnTo>
                  <a:pt x="586576" y="637477"/>
                </a:lnTo>
                <a:lnTo>
                  <a:pt x="621069" y="615500"/>
                </a:lnTo>
                <a:lnTo>
                  <a:pt x="643045" y="580998"/>
                </a:lnTo>
                <a:lnTo>
                  <a:pt x="649700" y="543079"/>
                </a:lnTo>
                <a:lnTo>
                  <a:pt x="650528" y="519576"/>
                </a:lnTo>
                <a:lnTo>
                  <a:pt x="650518" y="125502"/>
                </a:lnTo>
                <a:lnTo>
                  <a:pt x="647437" y="82163"/>
                </a:lnTo>
                <a:lnTo>
                  <a:pt x="633883" y="45520"/>
                </a:lnTo>
                <a:lnTo>
                  <a:pt x="605126" y="16763"/>
                </a:lnTo>
                <a:lnTo>
                  <a:pt x="568483" y="3207"/>
                </a:lnTo>
                <a:lnTo>
                  <a:pt x="548734" y="950"/>
                </a:lnTo>
                <a:lnTo>
                  <a:pt x="525144" y="118"/>
                </a:lnTo>
                <a:lnTo>
                  <a:pt x="495531" y="0"/>
                </a:lnTo>
                <a:close/>
              </a:path>
            </a:pathLst>
          </a:custGeom>
          <a:solidFill>
            <a:srgbClr val="0119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9536" y="2062254"/>
            <a:ext cx="107152" cy="238343"/>
          </a:xfrm>
          <a:prstGeom prst="rect">
            <a:avLst/>
          </a:prstGeom>
        </p:spPr>
        <p:txBody>
          <a:bodyPr vert="horz" wrap="square" lIns="0" tIns="7438" rIns="0" bIns="0" rtlCol="0">
            <a:spAutoFit/>
          </a:bodyPr>
          <a:lstStyle/>
          <a:p>
            <a:pPr marL="6468">
              <a:spcBef>
                <a:spcPts val="58"/>
              </a:spcBef>
            </a:pPr>
            <a:r>
              <a:rPr sz="1500" spc="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18224" y="4821508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59">
                <a:moveTo>
                  <a:pt x="495531" y="0"/>
                </a:moveTo>
                <a:lnTo>
                  <a:pt x="155814" y="0"/>
                </a:lnTo>
                <a:lnTo>
                  <a:pt x="125797" y="118"/>
                </a:lnTo>
                <a:lnTo>
                  <a:pt x="102003" y="950"/>
                </a:lnTo>
                <a:lnTo>
                  <a:pt x="82180" y="3207"/>
                </a:lnTo>
                <a:lnTo>
                  <a:pt x="64079" y="7601"/>
                </a:lnTo>
                <a:lnTo>
                  <a:pt x="29580" y="29578"/>
                </a:lnTo>
                <a:lnTo>
                  <a:pt x="7599" y="64081"/>
                </a:lnTo>
                <a:lnTo>
                  <a:pt x="944" y="102000"/>
                </a:lnTo>
                <a:lnTo>
                  <a:pt x="0" y="489964"/>
                </a:lnTo>
                <a:lnTo>
                  <a:pt x="126" y="519577"/>
                </a:lnTo>
                <a:lnTo>
                  <a:pt x="3206" y="562916"/>
                </a:lnTo>
                <a:lnTo>
                  <a:pt x="16765" y="599559"/>
                </a:lnTo>
                <a:lnTo>
                  <a:pt x="45524" y="628320"/>
                </a:lnTo>
                <a:lnTo>
                  <a:pt x="82169" y="641877"/>
                </a:lnTo>
                <a:lnTo>
                  <a:pt x="125506" y="644961"/>
                </a:lnTo>
                <a:lnTo>
                  <a:pt x="155123" y="645079"/>
                </a:lnTo>
                <a:lnTo>
                  <a:pt x="494840" y="645079"/>
                </a:lnTo>
                <a:lnTo>
                  <a:pt x="548646" y="644130"/>
                </a:lnTo>
                <a:lnTo>
                  <a:pt x="586565" y="637488"/>
                </a:lnTo>
                <a:lnTo>
                  <a:pt x="621068" y="615503"/>
                </a:lnTo>
                <a:lnTo>
                  <a:pt x="643045" y="581008"/>
                </a:lnTo>
                <a:lnTo>
                  <a:pt x="649700" y="543080"/>
                </a:lnTo>
                <a:lnTo>
                  <a:pt x="650528" y="519577"/>
                </a:lnTo>
                <a:lnTo>
                  <a:pt x="650518" y="125502"/>
                </a:lnTo>
                <a:lnTo>
                  <a:pt x="647437" y="82168"/>
                </a:lnTo>
                <a:lnTo>
                  <a:pt x="633883" y="45525"/>
                </a:lnTo>
                <a:lnTo>
                  <a:pt x="605122" y="16764"/>
                </a:lnTo>
                <a:lnTo>
                  <a:pt x="568479" y="3207"/>
                </a:lnTo>
                <a:lnTo>
                  <a:pt x="525144" y="118"/>
                </a:lnTo>
                <a:lnTo>
                  <a:pt x="495531" y="0"/>
                </a:lnTo>
                <a:close/>
              </a:path>
            </a:pathLst>
          </a:custGeom>
          <a:solidFill>
            <a:srgbClr val="0119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8223" y="4821508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59">
                <a:moveTo>
                  <a:pt x="155120" y="0"/>
                </a:moveTo>
                <a:lnTo>
                  <a:pt x="495530" y="0"/>
                </a:lnTo>
                <a:lnTo>
                  <a:pt x="525144" y="118"/>
                </a:lnTo>
                <a:lnTo>
                  <a:pt x="568481" y="3206"/>
                </a:lnTo>
                <a:lnTo>
                  <a:pt x="605126" y="16765"/>
                </a:lnTo>
                <a:lnTo>
                  <a:pt x="633886" y="45525"/>
                </a:lnTo>
                <a:lnTo>
                  <a:pt x="647445" y="82181"/>
                </a:lnTo>
                <a:lnTo>
                  <a:pt x="650533" y="125798"/>
                </a:lnTo>
                <a:lnTo>
                  <a:pt x="650652" y="155810"/>
                </a:lnTo>
                <a:lnTo>
                  <a:pt x="650652" y="489965"/>
                </a:lnTo>
                <a:lnTo>
                  <a:pt x="649702" y="543168"/>
                </a:lnTo>
                <a:lnTo>
                  <a:pt x="643050" y="581006"/>
                </a:lnTo>
                <a:lnTo>
                  <a:pt x="621071" y="615506"/>
                </a:lnTo>
                <a:lnTo>
                  <a:pt x="586571" y="637485"/>
                </a:lnTo>
                <a:lnTo>
                  <a:pt x="548647" y="644136"/>
                </a:lnTo>
                <a:lnTo>
                  <a:pt x="494841" y="645087"/>
                </a:lnTo>
                <a:lnTo>
                  <a:pt x="155120" y="645087"/>
                </a:lnTo>
                <a:lnTo>
                  <a:pt x="101918" y="644136"/>
                </a:lnTo>
                <a:lnTo>
                  <a:pt x="64080" y="637485"/>
                </a:lnTo>
                <a:lnTo>
                  <a:pt x="29580" y="615506"/>
                </a:lnTo>
                <a:lnTo>
                  <a:pt x="7601" y="581006"/>
                </a:lnTo>
                <a:lnTo>
                  <a:pt x="950" y="543082"/>
                </a:lnTo>
                <a:lnTo>
                  <a:pt x="0" y="489276"/>
                </a:lnTo>
                <a:lnTo>
                  <a:pt x="0" y="155120"/>
                </a:lnTo>
                <a:lnTo>
                  <a:pt x="950" y="101918"/>
                </a:lnTo>
                <a:lnTo>
                  <a:pt x="7601" y="64080"/>
                </a:lnTo>
                <a:lnTo>
                  <a:pt x="29580" y="29580"/>
                </a:lnTo>
                <a:lnTo>
                  <a:pt x="64080" y="7601"/>
                </a:lnTo>
                <a:lnTo>
                  <a:pt x="102004" y="950"/>
                </a:lnTo>
                <a:lnTo>
                  <a:pt x="155810" y="0"/>
                </a:lnTo>
                <a:lnTo>
                  <a:pt x="15512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13573" y="4862407"/>
            <a:ext cx="107152" cy="238343"/>
          </a:xfrm>
          <a:prstGeom prst="rect">
            <a:avLst/>
          </a:prstGeom>
        </p:spPr>
        <p:txBody>
          <a:bodyPr vert="horz" wrap="square" lIns="0" tIns="7438" rIns="0" bIns="0" rtlCol="0">
            <a:spAutoFit/>
          </a:bodyPr>
          <a:lstStyle/>
          <a:p>
            <a:pPr marL="6468">
              <a:spcBef>
                <a:spcPts val="58"/>
              </a:spcBef>
            </a:pPr>
            <a:r>
              <a:rPr sz="1500" spc="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27002" y="2383762"/>
            <a:ext cx="1414876" cy="7095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832423" y="1946692"/>
            <a:ext cx="6218099" cy="888010"/>
          </a:xfrm>
          <a:prstGeom prst="rect">
            <a:avLst/>
          </a:prstGeom>
        </p:spPr>
        <p:txBody>
          <a:bodyPr vert="horz" wrap="square" lIns="0" tIns="66622" rIns="0" bIns="0" rtlCol="0">
            <a:spAutoFit/>
          </a:bodyPr>
          <a:lstStyle/>
          <a:p>
            <a:pPr marL="6468">
              <a:spcBef>
                <a:spcPts val="525"/>
              </a:spcBef>
            </a:pPr>
            <a:r>
              <a:rPr sz="2000" b="1" dirty="0">
                <a:latin typeface="Arial"/>
                <a:cs typeface="Arial"/>
              </a:rPr>
              <a:t>Initialize </a:t>
            </a:r>
            <a:r>
              <a:rPr sz="2000" b="1" spc="-15" dirty="0">
                <a:latin typeface="Arial"/>
                <a:cs typeface="Arial"/>
              </a:rPr>
              <a:t>input </a:t>
            </a:r>
            <a:r>
              <a:rPr sz="2000" b="1" spc="-10" dirty="0">
                <a:latin typeface="Arial"/>
                <a:cs typeface="Arial"/>
              </a:rPr>
              <a:t>randomly </a:t>
            </a:r>
            <a:r>
              <a:rPr sz="2000" b="1" spc="-5" dirty="0">
                <a:latin typeface="Arial"/>
                <a:cs typeface="Arial"/>
              </a:rPr>
              <a:t>(random</a:t>
            </a:r>
            <a:r>
              <a:rPr sz="2000" b="1" spc="28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noise)</a:t>
            </a:r>
            <a:endParaRPr sz="2000" dirty="0">
              <a:latin typeface="Arial"/>
              <a:cs typeface="Arial"/>
            </a:endParaRPr>
          </a:p>
          <a:p>
            <a:pPr marR="716343" algn="r">
              <a:lnSpc>
                <a:spcPts val="1693"/>
              </a:lnSpc>
              <a:spcBef>
                <a:spcPts val="362"/>
              </a:spcBef>
            </a:pPr>
            <a:r>
              <a:rPr sz="1500" spc="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00" dirty="0">
              <a:latin typeface="Arial"/>
              <a:cs typeface="Arial"/>
            </a:endParaRPr>
          </a:p>
          <a:p>
            <a:pPr marR="54655" algn="r">
              <a:lnSpc>
                <a:spcPts val="1907"/>
              </a:lnSpc>
            </a:pPr>
            <a:r>
              <a:rPr sz="1700" spc="-33" dirty="0">
                <a:solidFill>
                  <a:srgbClr val="FFFFFF"/>
                </a:solidFill>
                <a:latin typeface="Arial"/>
                <a:cs typeface="Arial"/>
              </a:rPr>
              <a:t>STFT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67450" y="1460397"/>
            <a:ext cx="80962" cy="27620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01151" y="2698627"/>
            <a:ext cx="522942" cy="2841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13572" y="2176551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60">
                <a:moveTo>
                  <a:pt x="495584" y="0"/>
                </a:moveTo>
                <a:lnTo>
                  <a:pt x="155804" y="0"/>
                </a:lnTo>
                <a:lnTo>
                  <a:pt x="125804" y="118"/>
                </a:lnTo>
                <a:lnTo>
                  <a:pt x="82180" y="3207"/>
                </a:lnTo>
                <a:lnTo>
                  <a:pt x="45512" y="16763"/>
                </a:lnTo>
                <a:lnTo>
                  <a:pt x="16783" y="45520"/>
                </a:lnTo>
                <a:lnTo>
                  <a:pt x="3220" y="82174"/>
                </a:lnTo>
                <a:lnTo>
                  <a:pt x="116" y="125502"/>
                </a:lnTo>
                <a:lnTo>
                  <a:pt x="0" y="489964"/>
                </a:lnTo>
                <a:lnTo>
                  <a:pt x="126" y="519576"/>
                </a:lnTo>
                <a:lnTo>
                  <a:pt x="3224" y="562911"/>
                </a:lnTo>
                <a:lnTo>
                  <a:pt x="16783" y="599554"/>
                </a:lnTo>
                <a:lnTo>
                  <a:pt x="45512" y="628315"/>
                </a:lnTo>
                <a:lnTo>
                  <a:pt x="82170" y="641872"/>
                </a:lnTo>
                <a:lnTo>
                  <a:pt x="125539" y="644961"/>
                </a:lnTo>
                <a:lnTo>
                  <a:pt x="155175" y="645079"/>
                </a:lnTo>
                <a:lnTo>
                  <a:pt x="494851" y="645079"/>
                </a:lnTo>
                <a:lnTo>
                  <a:pt x="548645" y="644129"/>
                </a:lnTo>
                <a:lnTo>
                  <a:pt x="586576" y="637477"/>
                </a:lnTo>
                <a:lnTo>
                  <a:pt x="621077" y="615500"/>
                </a:lnTo>
                <a:lnTo>
                  <a:pt x="643014" y="580998"/>
                </a:lnTo>
                <a:lnTo>
                  <a:pt x="649705" y="543079"/>
                </a:lnTo>
                <a:lnTo>
                  <a:pt x="650538" y="519576"/>
                </a:lnTo>
                <a:lnTo>
                  <a:pt x="650528" y="125502"/>
                </a:lnTo>
                <a:lnTo>
                  <a:pt x="647430" y="82163"/>
                </a:lnTo>
                <a:lnTo>
                  <a:pt x="633871" y="45520"/>
                </a:lnTo>
                <a:lnTo>
                  <a:pt x="605142" y="16763"/>
                </a:lnTo>
                <a:lnTo>
                  <a:pt x="568486" y="3207"/>
                </a:lnTo>
                <a:lnTo>
                  <a:pt x="548737" y="950"/>
                </a:lnTo>
                <a:lnTo>
                  <a:pt x="525159" y="118"/>
                </a:lnTo>
                <a:lnTo>
                  <a:pt x="495584" y="0"/>
                </a:lnTo>
                <a:close/>
              </a:path>
            </a:pathLst>
          </a:custGeom>
          <a:solidFill>
            <a:srgbClr val="0119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13571" y="2176550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60">
                <a:moveTo>
                  <a:pt x="155120" y="0"/>
                </a:moveTo>
                <a:lnTo>
                  <a:pt x="495530" y="0"/>
                </a:lnTo>
                <a:lnTo>
                  <a:pt x="525144" y="118"/>
                </a:lnTo>
                <a:lnTo>
                  <a:pt x="568481" y="3206"/>
                </a:lnTo>
                <a:lnTo>
                  <a:pt x="605126" y="16765"/>
                </a:lnTo>
                <a:lnTo>
                  <a:pt x="633886" y="45525"/>
                </a:lnTo>
                <a:lnTo>
                  <a:pt x="647445" y="82181"/>
                </a:lnTo>
                <a:lnTo>
                  <a:pt x="650533" y="125798"/>
                </a:lnTo>
                <a:lnTo>
                  <a:pt x="650652" y="155810"/>
                </a:lnTo>
                <a:lnTo>
                  <a:pt x="650652" y="489965"/>
                </a:lnTo>
                <a:lnTo>
                  <a:pt x="649702" y="543168"/>
                </a:lnTo>
                <a:lnTo>
                  <a:pt x="643050" y="581006"/>
                </a:lnTo>
                <a:lnTo>
                  <a:pt x="621071" y="615506"/>
                </a:lnTo>
                <a:lnTo>
                  <a:pt x="586571" y="637485"/>
                </a:lnTo>
                <a:lnTo>
                  <a:pt x="548647" y="644136"/>
                </a:lnTo>
                <a:lnTo>
                  <a:pt x="494841" y="645087"/>
                </a:lnTo>
                <a:lnTo>
                  <a:pt x="155120" y="645087"/>
                </a:lnTo>
                <a:lnTo>
                  <a:pt x="101918" y="644136"/>
                </a:lnTo>
                <a:lnTo>
                  <a:pt x="64080" y="637485"/>
                </a:lnTo>
                <a:lnTo>
                  <a:pt x="29580" y="615506"/>
                </a:lnTo>
                <a:lnTo>
                  <a:pt x="7601" y="581006"/>
                </a:lnTo>
                <a:lnTo>
                  <a:pt x="950" y="543082"/>
                </a:lnTo>
                <a:lnTo>
                  <a:pt x="0" y="489276"/>
                </a:lnTo>
                <a:lnTo>
                  <a:pt x="0" y="155120"/>
                </a:lnTo>
                <a:lnTo>
                  <a:pt x="950" y="101918"/>
                </a:lnTo>
                <a:lnTo>
                  <a:pt x="7601" y="64080"/>
                </a:lnTo>
                <a:lnTo>
                  <a:pt x="29580" y="29580"/>
                </a:lnTo>
                <a:lnTo>
                  <a:pt x="64080" y="7601"/>
                </a:lnTo>
                <a:lnTo>
                  <a:pt x="102004" y="950"/>
                </a:lnTo>
                <a:lnTo>
                  <a:pt x="155810" y="0"/>
                </a:lnTo>
                <a:lnTo>
                  <a:pt x="15512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809236" y="2214643"/>
            <a:ext cx="107152" cy="238343"/>
          </a:xfrm>
          <a:prstGeom prst="rect">
            <a:avLst/>
          </a:prstGeom>
        </p:spPr>
        <p:txBody>
          <a:bodyPr vert="horz" wrap="square" lIns="0" tIns="7438" rIns="0" bIns="0" rtlCol="0">
            <a:spAutoFit/>
          </a:bodyPr>
          <a:lstStyle/>
          <a:p>
            <a:pPr marL="6468">
              <a:spcBef>
                <a:spcPts val="58"/>
              </a:spcBef>
            </a:pPr>
            <a:r>
              <a:rPr sz="1500" spc="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27835" y="2366575"/>
            <a:ext cx="230832" cy="1159044"/>
          </a:xfrm>
          <a:prstGeom prst="rect">
            <a:avLst/>
          </a:prstGeom>
        </p:spPr>
        <p:txBody>
          <a:bodyPr vert="vert270" wrap="square" lIns="0" tIns="2587" rIns="0" bIns="0" rtlCol="0">
            <a:spAutoFit/>
          </a:bodyPr>
          <a:lstStyle/>
          <a:p>
            <a:pPr marL="6468">
              <a:spcBef>
                <a:spcPts val="20"/>
              </a:spcBef>
            </a:pPr>
            <a:r>
              <a:rPr sz="1500" b="1" dirty="0">
                <a:latin typeface="Arial"/>
                <a:cs typeface="Arial"/>
              </a:rPr>
              <a:t>F</a:t>
            </a:r>
            <a:r>
              <a:rPr sz="1500" b="1" spc="-28" dirty="0">
                <a:latin typeface="Arial"/>
                <a:cs typeface="Arial"/>
              </a:rPr>
              <a:t>r</a:t>
            </a:r>
            <a:r>
              <a:rPr sz="1500" b="1" dirty="0">
                <a:latin typeface="Arial"/>
                <a:cs typeface="Arial"/>
              </a:rPr>
              <a:t>equency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37349" y="6075172"/>
            <a:ext cx="476913" cy="192504"/>
          </a:xfrm>
          <a:prstGeom prst="rect">
            <a:avLst/>
          </a:prstGeom>
        </p:spPr>
        <p:txBody>
          <a:bodyPr vert="horz" wrap="square" lIns="0" tIns="7762" rIns="0" bIns="0" rtlCol="0">
            <a:spAutoFit/>
          </a:bodyPr>
          <a:lstStyle/>
          <a:p>
            <a:pPr marL="6468">
              <a:spcBef>
                <a:spcPts val="61"/>
              </a:spcBef>
            </a:pPr>
            <a:r>
              <a:rPr sz="1200" b="1" spc="10" dirty="0">
                <a:latin typeface="Arial"/>
                <a:cs typeface="Arial"/>
              </a:rPr>
              <a:t>Time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4095" y="4679667"/>
            <a:ext cx="184666" cy="763583"/>
          </a:xfrm>
          <a:prstGeom prst="rect">
            <a:avLst/>
          </a:prstGeom>
        </p:spPr>
        <p:txBody>
          <a:bodyPr vert="vert270" wrap="square" lIns="0" tIns="3881" rIns="0" bIns="0" rtlCol="0">
            <a:spAutoFit/>
          </a:bodyPr>
          <a:lstStyle/>
          <a:p>
            <a:pPr marL="6468">
              <a:spcBef>
                <a:spcPts val="31"/>
              </a:spcBef>
            </a:pPr>
            <a:r>
              <a:rPr sz="1200" b="1" dirty="0">
                <a:latin typeface="Arial"/>
                <a:cs typeface="Arial"/>
              </a:rPr>
              <a:t>Channel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35"/>
          <p:cNvSpPr/>
          <p:nvPr/>
        </p:nvSpPr>
        <p:spPr>
          <a:xfrm>
            <a:off x="4307815" y="2402468"/>
            <a:ext cx="296039" cy="391226"/>
          </a:xfrm>
          <a:custGeom>
            <a:avLst/>
            <a:gdLst/>
            <a:ahLst/>
            <a:cxnLst/>
            <a:rect l="l" t="t" r="r" b="b"/>
            <a:pathLst>
              <a:path w="650875" h="645160">
                <a:moveTo>
                  <a:pt x="155120" y="0"/>
                </a:moveTo>
                <a:lnTo>
                  <a:pt x="495530" y="0"/>
                </a:lnTo>
                <a:lnTo>
                  <a:pt x="525144" y="118"/>
                </a:lnTo>
                <a:lnTo>
                  <a:pt x="568481" y="3206"/>
                </a:lnTo>
                <a:lnTo>
                  <a:pt x="605126" y="16765"/>
                </a:lnTo>
                <a:lnTo>
                  <a:pt x="633886" y="45525"/>
                </a:lnTo>
                <a:lnTo>
                  <a:pt x="647445" y="82181"/>
                </a:lnTo>
                <a:lnTo>
                  <a:pt x="650533" y="125798"/>
                </a:lnTo>
                <a:lnTo>
                  <a:pt x="650652" y="155810"/>
                </a:lnTo>
                <a:lnTo>
                  <a:pt x="650652" y="489965"/>
                </a:lnTo>
                <a:lnTo>
                  <a:pt x="649702" y="543168"/>
                </a:lnTo>
                <a:lnTo>
                  <a:pt x="643050" y="581006"/>
                </a:lnTo>
                <a:lnTo>
                  <a:pt x="621071" y="615506"/>
                </a:lnTo>
                <a:lnTo>
                  <a:pt x="586571" y="637485"/>
                </a:lnTo>
                <a:lnTo>
                  <a:pt x="548647" y="644136"/>
                </a:lnTo>
                <a:lnTo>
                  <a:pt x="494841" y="645087"/>
                </a:lnTo>
                <a:lnTo>
                  <a:pt x="155120" y="645087"/>
                </a:lnTo>
                <a:lnTo>
                  <a:pt x="101918" y="644136"/>
                </a:lnTo>
                <a:lnTo>
                  <a:pt x="64080" y="637485"/>
                </a:lnTo>
                <a:lnTo>
                  <a:pt x="29580" y="615506"/>
                </a:lnTo>
                <a:lnTo>
                  <a:pt x="7601" y="581006"/>
                </a:lnTo>
                <a:lnTo>
                  <a:pt x="950" y="543082"/>
                </a:lnTo>
                <a:lnTo>
                  <a:pt x="0" y="489276"/>
                </a:lnTo>
                <a:lnTo>
                  <a:pt x="0" y="155120"/>
                </a:lnTo>
                <a:lnTo>
                  <a:pt x="950" y="101918"/>
                </a:lnTo>
                <a:lnTo>
                  <a:pt x="7601" y="64080"/>
                </a:lnTo>
                <a:lnTo>
                  <a:pt x="29580" y="29580"/>
                </a:lnTo>
                <a:lnTo>
                  <a:pt x="64080" y="7601"/>
                </a:lnTo>
                <a:lnTo>
                  <a:pt x="102004" y="950"/>
                </a:lnTo>
                <a:lnTo>
                  <a:pt x="155810" y="0"/>
                </a:lnTo>
                <a:lnTo>
                  <a:pt x="15512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6"/>
          <p:cNvSpPr txBox="1"/>
          <p:nvPr/>
        </p:nvSpPr>
        <p:spPr>
          <a:xfrm>
            <a:off x="4403480" y="2440561"/>
            <a:ext cx="107152" cy="238343"/>
          </a:xfrm>
          <a:prstGeom prst="rect">
            <a:avLst/>
          </a:prstGeom>
        </p:spPr>
        <p:txBody>
          <a:bodyPr vert="horz" wrap="square" lIns="0" tIns="7438" rIns="0" bIns="0" rtlCol="0">
            <a:spAutoFit/>
          </a:bodyPr>
          <a:lstStyle/>
          <a:p>
            <a:pPr marL="6468">
              <a:spcBef>
                <a:spcPts val="58"/>
              </a:spcBef>
            </a:pPr>
            <a:r>
              <a:rPr lang="en-US" sz="1500" spc="3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38888" y="266877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STFT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22317" y="2099652"/>
            <a:ext cx="2667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Do this for all the filters on all layers and combine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them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274789" y="6497639"/>
            <a:ext cx="594423" cy="3651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fld id="{418E402C-A4B3-B44A-8179-21E78BEC4A82}" type="slidenum">
              <a:rPr lang="en-US" smtClean="0"/>
              <a:pPr algn="ctr">
                <a:defRPr/>
              </a:pPr>
              <a:t>16</a:t>
            </a:fld>
            <a:endParaRPr lang="en-US" dirty="0"/>
          </a:p>
        </p:txBody>
      </p:sp>
      <p:sp>
        <p:nvSpPr>
          <p:cNvPr id="50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Visualize like </a:t>
            </a:r>
            <a:r>
              <a:rPr lang="en-US" altLang="ko-KR" sz="32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SampleCNN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1833" y="3121223"/>
            <a:ext cx="297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FFT Size ==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Output length</a:t>
            </a:r>
          </a:p>
          <a:p>
            <a:pPr algn="ctr"/>
            <a:r>
              <a:rPr lang="en-US" altLang="ko-KR" sz="1400" dirty="0" smtClean="0"/>
              <a:t>(16000)</a:t>
            </a:r>
          </a:p>
        </p:txBody>
      </p:sp>
      <p:sp>
        <p:nvSpPr>
          <p:cNvPr id="51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Visualization process detail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9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Visualize like </a:t>
            </a:r>
            <a:r>
              <a:rPr lang="en-US" altLang="ko-KR" sz="32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SampleCNN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17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X axis: each filter (sorted by most highest frequency of each filer)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Y axis: frequency</a:t>
            </a:r>
            <a:endParaRPr lang="en-US" altLang="ko-KR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7" y="2132856"/>
            <a:ext cx="1821596" cy="189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72" y="2145867"/>
            <a:ext cx="1778225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79" y="2150204"/>
            <a:ext cx="1830271" cy="18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698" y="2154541"/>
            <a:ext cx="1795575" cy="185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6" y="4499011"/>
            <a:ext cx="1639437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36" y="4490337"/>
            <a:ext cx="1648112" cy="189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909" y="4499011"/>
            <a:ext cx="1656786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91" y="4490337"/>
            <a:ext cx="1656786" cy="189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491" y="17726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1st layer 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97362" y="1772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2nd layer &gt;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50592" y="17726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3rd layer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3363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4th layer 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491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5th layer &gt;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9736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6th layer &gt;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5059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7th layer &gt;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13363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8th layer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Visualize like </a:t>
            </a:r>
            <a:r>
              <a:rPr lang="en-US" altLang="ko-KR" sz="32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SampleCNN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18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10081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As th</a:t>
            </a:r>
            <a:r>
              <a:rPr lang="en-US" altLang="ko-KR" sz="1600" dirty="0" smtClean="0"/>
              <a:t>e result, most of result focus on around 200Hz ~ 3400Hz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In </a:t>
            </a:r>
            <a:r>
              <a:rPr lang="en-US" altLang="ko-KR" sz="1600" dirty="0"/>
              <a:t>general, the frequency band between 300Hz and 3000Hz is called the voice frequency</a:t>
            </a:r>
            <a:r>
              <a:rPr lang="en-US" altLang="ko-KR" sz="1600" dirty="0" smtClean="0"/>
              <a:t>.</a:t>
            </a:r>
          </a:p>
          <a:p>
            <a:pPr marL="744390" lvl="1" indent="-285750"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ko-KR" sz="1200" dirty="0">
                <a:hlinkClick r:id="rId3"/>
              </a:rPr>
              <a:t>https://en.wikipedia.org/wiki/Voice_frequency</a:t>
            </a:r>
            <a:endParaRPr lang="en-US" altLang="ko-KR" sz="1200" dirty="0" smtClean="0"/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Therefore, It means that the model focus on </a:t>
            </a:r>
            <a:r>
              <a:rPr lang="en-US" altLang="ko-KR" sz="1600" dirty="0"/>
              <a:t>the voice frequency</a:t>
            </a:r>
            <a:endParaRPr lang="en-US" altLang="ko-KR" sz="1600" dirty="0" smtClean="0"/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1600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7" y="2494120"/>
            <a:ext cx="1655996" cy="172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2505949"/>
            <a:ext cx="1616568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73" y="2509892"/>
            <a:ext cx="1663883" cy="16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15" y="2513834"/>
            <a:ext cx="1632341" cy="168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6" y="4706707"/>
            <a:ext cx="1490397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50" y="4698821"/>
            <a:ext cx="1498284" cy="171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18" y="4706707"/>
            <a:ext cx="1506169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00" y="4698821"/>
            <a:ext cx="1506169" cy="171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11420" y="21691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1st layer &gt;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771100" y="2169154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2nd layer &gt;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021124" y="2169154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3rd layer &gt;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283093" y="216915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4th layer &gt;</a:t>
            </a:r>
            <a:endParaRPr lang="ko-KR" alt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512221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5th layer &gt;</a:t>
            </a:r>
            <a:endParaRPr lang="ko-KR" alt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767092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6th layer &gt;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020322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7th layer &gt;</a:t>
            </a:r>
            <a:endParaRPr lang="ko-KR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283093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8th layer &gt;</a:t>
            </a:r>
            <a:endParaRPr lang="ko-KR" altLang="en-US" sz="16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89975" y="3429000"/>
            <a:ext cx="1405961" cy="63012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23181" y="3429000"/>
            <a:ext cx="1332995" cy="63012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24315" y="3429000"/>
            <a:ext cx="1446683" cy="77237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511420" y="5645530"/>
            <a:ext cx="1180260" cy="77237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02824" y="5733256"/>
            <a:ext cx="1293111" cy="59692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863065" y="5733256"/>
            <a:ext cx="1293111" cy="59692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7187401" y="5733256"/>
            <a:ext cx="660256" cy="67676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Visualize like </a:t>
            </a:r>
            <a:r>
              <a:rPr lang="en-US" altLang="ko-KR" sz="32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SampleCNN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19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10081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As we can see, each filter focus on each frequency.</a:t>
            </a:r>
            <a:endParaRPr lang="en-US" altLang="ko-KR" sz="1600" dirty="0" smtClean="0"/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Therefore, It means that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the channel is similar to the unsorted frequency</a:t>
            </a:r>
            <a:endParaRPr lang="en-US" altLang="ko-KR" sz="1600" dirty="0" smtClean="0"/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1600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7" y="2494120"/>
            <a:ext cx="1655996" cy="172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2505949"/>
            <a:ext cx="1616568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73" y="2509892"/>
            <a:ext cx="1663883" cy="16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15" y="2513834"/>
            <a:ext cx="1632341" cy="168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6" y="4706707"/>
            <a:ext cx="1490397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50" y="4698821"/>
            <a:ext cx="1498284" cy="171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18" y="4706707"/>
            <a:ext cx="1506169" cy="17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00" y="4698821"/>
            <a:ext cx="1506169" cy="171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11420" y="21691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1st layer &gt;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771100" y="2169154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2nd layer &gt;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021124" y="2169154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3rd layer &gt;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283093" y="216915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4th layer &gt;</a:t>
            </a:r>
            <a:endParaRPr lang="ko-KR" alt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512221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5th layer &gt;</a:t>
            </a:r>
            <a:endParaRPr lang="ko-KR" alt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767092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6th layer &gt;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020322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7th layer &gt;</a:t>
            </a:r>
            <a:endParaRPr lang="ko-KR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283093" y="4365104"/>
            <a:ext cx="132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&lt; 8th layer &gt;</a:t>
            </a:r>
            <a:endParaRPr lang="ko-KR" altLang="en-US" sz="1600" dirty="0"/>
          </a:p>
        </p:txBody>
      </p:sp>
      <p:sp>
        <p:nvSpPr>
          <p:cNvPr id="4" name="원호 3"/>
          <p:cNvSpPr/>
          <p:nvPr/>
        </p:nvSpPr>
        <p:spPr>
          <a:xfrm rot="7200000">
            <a:off x="-456753" y="2204212"/>
            <a:ext cx="2803272" cy="1401636"/>
          </a:xfrm>
          <a:prstGeom prst="arc">
            <a:avLst>
              <a:gd name="adj1" fmla="val 13184058"/>
              <a:gd name="adj2" fmla="val 0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/>
          <p:cNvSpPr/>
          <p:nvPr/>
        </p:nvSpPr>
        <p:spPr>
          <a:xfrm rot="7200000">
            <a:off x="2136068" y="2112004"/>
            <a:ext cx="2272996" cy="1617261"/>
          </a:xfrm>
          <a:prstGeom prst="arc">
            <a:avLst>
              <a:gd name="adj1" fmla="val 13184058"/>
              <a:gd name="adj2" fmla="val 0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6300000">
            <a:off x="3761785" y="1367993"/>
            <a:ext cx="3032897" cy="2241074"/>
          </a:xfrm>
          <a:prstGeom prst="arc">
            <a:avLst>
              <a:gd name="adj1" fmla="val 15358711"/>
              <a:gd name="adj2" fmla="val 0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/>
          <p:cNvSpPr/>
          <p:nvPr/>
        </p:nvSpPr>
        <p:spPr>
          <a:xfrm rot="6300000">
            <a:off x="6179439" y="1530445"/>
            <a:ext cx="2857854" cy="2241074"/>
          </a:xfrm>
          <a:prstGeom prst="arc">
            <a:avLst>
              <a:gd name="adj1" fmla="val 15358711"/>
              <a:gd name="adj2" fmla="val 0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97840" y="4815840"/>
            <a:ext cx="1351280" cy="1534160"/>
          </a:xfrm>
          <a:custGeom>
            <a:avLst/>
            <a:gdLst>
              <a:gd name="connsiteX0" fmla="*/ 0 w 1351280"/>
              <a:gd name="connsiteY0" fmla="*/ 1534160 h 1534160"/>
              <a:gd name="connsiteX1" fmla="*/ 1016000 w 1351280"/>
              <a:gd name="connsiteY1" fmla="*/ 1087120 h 1534160"/>
              <a:gd name="connsiteX2" fmla="*/ 1351280 w 1351280"/>
              <a:gd name="connsiteY2" fmla="*/ 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1534160">
                <a:moveTo>
                  <a:pt x="0" y="1534160"/>
                </a:moveTo>
                <a:cubicBezTo>
                  <a:pt x="395393" y="1438486"/>
                  <a:pt x="790787" y="1342813"/>
                  <a:pt x="1016000" y="1087120"/>
                </a:cubicBezTo>
                <a:cubicBezTo>
                  <a:pt x="1241213" y="831427"/>
                  <a:pt x="1215813" y="213360"/>
                  <a:pt x="1351280" y="0"/>
                </a:cubicBez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682240" y="4876800"/>
            <a:ext cx="1473200" cy="1463040"/>
          </a:xfrm>
          <a:custGeom>
            <a:avLst/>
            <a:gdLst>
              <a:gd name="connsiteX0" fmla="*/ 0 w 1473200"/>
              <a:gd name="connsiteY0" fmla="*/ 1463040 h 1463040"/>
              <a:gd name="connsiteX1" fmla="*/ 1198880 w 1473200"/>
              <a:gd name="connsiteY1" fmla="*/ 1117600 h 1463040"/>
              <a:gd name="connsiteX2" fmla="*/ 1473200 w 1473200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1463040">
                <a:moveTo>
                  <a:pt x="0" y="1463040"/>
                </a:moveTo>
                <a:cubicBezTo>
                  <a:pt x="476673" y="1412240"/>
                  <a:pt x="953347" y="1361440"/>
                  <a:pt x="1198880" y="1117600"/>
                </a:cubicBezTo>
                <a:cubicBezTo>
                  <a:pt x="1444413" y="873760"/>
                  <a:pt x="1429173" y="187960"/>
                  <a:pt x="1473200" y="0"/>
                </a:cubicBez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947920" y="4947920"/>
            <a:ext cx="1452880" cy="1381760"/>
          </a:xfrm>
          <a:custGeom>
            <a:avLst/>
            <a:gdLst>
              <a:gd name="connsiteX0" fmla="*/ 0 w 1452880"/>
              <a:gd name="connsiteY0" fmla="*/ 1381760 h 1381760"/>
              <a:gd name="connsiteX1" fmla="*/ 1168400 w 1452880"/>
              <a:gd name="connsiteY1" fmla="*/ 914400 h 1381760"/>
              <a:gd name="connsiteX2" fmla="*/ 1452880 w 1452880"/>
              <a:gd name="connsiteY2" fmla="*/ 0 h 138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2880" h="1381760">
                <a:moveTo>
                  <a:pt x="0" y="1381760"/>
                </a:moveTo>
                <a:cubicBezTo>
                  <a:pt x="463126" y="1263226"/>
                  <a:pt x="926253" y="1144693"/>
                  <a:pt x="1168400" y="914400"/>
                </a:cubicBezTo>
                <a:cubicBezTo>
                  <a:pt x="1410547" y="684107"/>
                  <a:pt x="1431713" y="342053"/>
                  <a:pt x="1452880" y="0"/>
                </a:cubicBez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7187400" y="4706707"/>
            <a:ext cx="1423300" cy="170331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Visualization - Previous Work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 smtClean="0"/>
              <a:t>In </a:t>
            </a:r>
            <a:r>
              <a:rPr lang="en-US" altLang="ko-KR" sz="1600" dirty="0" err="1" smtClean="0"/>
              <a:t>Softmax</a:t>
            </a:r>
            <a:r>
              <a:rPr lang="en-US" altLang="ko-KR" sz="1600" dirty="0" smtClean="0"/>
              <a:t> layer, if target node’s activation is higher, that is representation of target label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sz="1600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4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55816" y="1110361"/>
            <a:ext cx="9006202" cy="1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208404" y="1109846"/>
            <a:ext cx="396044" cy="15121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BbChip\Desktop\research\sf_word_recog_research\from_professor\visualization\2D\VGG_16\softmax_zeb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924944"/>
            <a:ext cx="3763428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bChip\Desktop\research\sf_word_recog_research\from_professor\visualization\2D\VGG_16\softmax_slu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87" y="2924944"/>
            <a:ext cx="3763429" cy="25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resources.wolframcloud.com/NeuralNetRepository/resources/images/135/1358efcb-d8cf-49f4-a130-d0dba2a0918c-io-2-o.en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farm3.static.flickr.com/2045/2221825974_153c292a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52391" y="3212975"/>
            <a:ext cx="1981456" cy="20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23528" y="4677812"/>
            <a:ext cx="945610" cy="5472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43808" y="3861048"/>
            <a:ext cx="945610" cy="5472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76056" y="4005064"/>
            <a:ext cx="504056" cy="5760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20272" y="3356992"/>
            <a:ext cx="636444" cy="8640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14" idx="1"/>
          </p:cNvCxnSpPr>
          <p:nvPr/>
        </p:nvCxnSpPr>
        <p:spPr>
          <a:xfrm flipV="1">
            <a:off x="1269138" y="4134678"/>
            <a:ext cx="1574670" cy="816764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580112" y="3789040"/>
            <a:ext cx="1440160" cy="504056"/>
          </a:xfrm>
          <a:prstGeom prst="bentConnector3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8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Question?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263700" y="3068960"/>
            <a:ext cx="8614080" cy="1045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lang="en-US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329280" y="649296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62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Visualization -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Previous Work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3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908720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he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908720"/>
            <a:ext cx="4482496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2803168" y="2186507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3576757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752" y="3576757"/>
            <a:ext cx="4482495" cy="29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03168" y="4854544"/>
            <a:ext cx="360040" cy="3566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5837664" y="2112818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등호 27"/>
          <p:cNvSpPr/>
          <p:nvPr/>
        </p:nvSpPr>
        <p:spPr>
          <a:xfrm>
            <a:off x="5837664" y="4780855"/>
            <a:ext cx="504054" cy="504054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4" descr="water ouz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24568"/>
          <a:stretch/>
        </p:blipFill>
        <p:spPr bwMode="auto">
          <a:xfrm>
            <a:off x="6444208" y="1245039"/>
            <a:ext cx="2338403" cy="2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jagu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12666"/>
          <a:stretch/>
        </p:blipFill>
        <p:spPr bwMode="auto">
          <a:xfrm>
            <a:off x="6444205" y="3926396"/>
            <a:ext cx="2333847" cy="2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4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512" y="4653136"/>
            <a:ext cx="6918939" cy="1302131"/>
            <a:chOff x="323528" y="1124744"/>
            <a:chExt cx="8021397" cy="149466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pic>
        <p:nvPicPr>
          <p:cNvPr id="28" name="Picture 2" descr="vgg 1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 bwMode="auto">
          <a:xfrm>
            <a:off x="215804" y="1512866"/>
            <a:ext cx="6895910" cy="14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오른쪽 화살표 28"/>
          <p:cNvSpPr/>
          <p:nvPr/>
        </p:nvSpPr>
        <p:spPr>
          <a:xfrm rot="5400000">
            <a:off x="3345065" y="3696764"/>
            <a:ext cx="599131" cy="5935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4564" y="2132856"/>
            <a:ext cx="2033088" cy="135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water ouz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24568"/>
          <a:stretch/>
        </p:blipFill>
        <p:spPr bwMode="auto">
          <a:xfrm>
            <a:off x="7770804" y="1113479"/>
            <a:ext cx="1060609" cy="10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11714" y="105273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92280" y="45091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926646" y="4721411"/>
            <a:ext cx="748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/>
              <a:t>?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983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Model – 1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st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</a:t>
            </a:r>
            <a:r>
              <a:rPr lang="en-US" altLang="ko-KR" sz="1600" dirty="0" smtClean="0"/>
              <a:t>becomes more clear.</a:t>
            </a:r>
            <a:endParaRPr lang="en-US" altLang="ko-KR" sz="1600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5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479604" y="1347479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BbChip\Desktop\research\sf_word_recog_research\from_professor\visualization\activation_maximization\process\1D_CNN_custom_ch_32_DO_075_DO_1_lay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46128"/>
            <a:ext cx="8208911" cy="24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</a:t>
            </a:r>
            <a:r>
              <a:rPr lang="en-US" altLang="ko-KR" sz="1200" b="1" dirty="0" smtClean="0"/>
              <a:t>1D model 1st 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1D Model – 2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nd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6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956456" y="1577112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956901"/>
            <a:ext cx="8208911" cy="24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</a:t>
            </a:r>
            <a:r>
              <a:rPr lang="en-US" altLang="ko-KR" sz="1200" b="1" dirty="0" smtClean="0"/>
              <a:t>2nd layer 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9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3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rd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7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283968" y="1761775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100" y="2956901"/>
            <a:ext cx="7959799" cy="24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</a:t>
            </a:r>
            <a:r>
              <a:rPr lang="en-US" altLang="ko-KR" sz="1200" b="1" dirty="0" smtClean="0"/>
              <a:t>3rd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7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4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8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188704" y="1916832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100" y="2974481"/>
            <a:ext cx="7959799" cy="237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</a:t>
            </a:r>
            <a:r>
              <a:rPr lang="en-US" altLang="ko-KR" sz="1200" b="1" dirty="0" smtClean="0"/>
              <a:t>4th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95536" y="1109723"/>
            <a:ext cx="8357267" cy="1572821"/>
            <a:chOff x="323528" y="1124744"/>
            <a:chExt cx="8021397" cy="149466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331879"/>
              <a:ext cx="8021397" cy="121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458221" y="1535330"/>
              <a:ext cx="579619" cy="22698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9332" y="117858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1@16000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94019" y="1482045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32@1777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75249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32@592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6426" y="1557910"/>
              <a:ext cx="70290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64@197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35" y="1590022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64@65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94619" y="1603877"/>
              <a:ext cx="62859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64@21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77331" y="1680119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52491" y="1874676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0008" y="2001162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30963" y="211099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36615" y="2186855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73210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80964" y="2262720"/>
              <a:ext cx="748506" cy="3566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 smtClean="0"/>
                <a:t>Conv</a:t>
              </a:r>
              <a:r>
                <a:rPr lang="en-US" altLang="ko-KR" sz="800" dirty="0" smtClean="0"/>
                <a:t>(5)</a:t>
              </a:r>
            </a:p>
            <a:p>
              <a:pPr algn="ctr"/>
              <a:r>
                <a:rPr lang="en-US" altLang="ko-KR" sz="800" dirty="0" err="1" smtClean="0"/>
                <a:t>MaxPool</a:t>
              </a:r>
              <a:r>
                <a:rPr lang="en-US" altLang="ko-KR" sz="800" dirty="0" smtClean="0"/>
                <a:t>(3)</a:t>
              </a:r>
              <a:endParaRPr lang="ko-KR" alt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22284" y="1124744"/>
              <a:ext cx="851527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32@16000</a:t>
              </a:r>
              <a:endParaRPr lang="ko-KR" altLang="en-US" sz="1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83638" y="1330314"/>
              <a:ext cx="77721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32@5333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98998" y="1625285"/>
              <a:ext cx="554286" cy="2594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64@7</a:t>
              </a:r>
              <a:endParaRPr lang="ko-KR" altLang="en-US" sz="1000" dirty="0"/>
            </a:p>
          </p:txBody>
        </p:sp>
      </p:grpSp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5</a:t>
            </a:r>
            <a:r>
              <a:rPr lang="en-US" altLang="ko-KR" sz="3600" b="1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5551704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sz="1600" dirty="0"/>
              <a:t>As the layer becomes deeper, the shape of the waveform becomes more clear.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9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836776" y="2029480"/>
            <a:ext cx="716132" cy="6115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100" y="3007077"/>
            <a:ext cx="7959799" cy="23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829776" y="2462872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[ 1D </a:t>
            </a:r>
            <a:r>
              <a:rPr lang="en-US" altLang="ko-KR" sz="1200" b="1" dirty="0"/>
              <a:t>model </a:t>
            </a:r>
            <a:r>
              <a:rPr lang="en-US" altLang="ko-KR" sz="1200" b="1" dirty="0" smtClean="0"/>
              <a:t>5th </a:t>
            </a:r>
            <a:r>
              <a:rPr lang="en-US" altLang="ko-KR" sz="1200" b="1" dirty="0"/>
              <a:t>layer 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51520" y="5445224"/>
            <a:ext cx="8640960" cy="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52538</TotalTime>
  <Words>1134</Words>
  <Application>Microsoft Office PowerPoint</Application>
  <PresentationFormat>화면 슬라이드 쇼(4:3)</PresentationFormat>
  <Paragraphs>381</Paragraphs>
  <Slides>20</Slides>
  <Notes>19</Notes>
  <HiddenSlides>0</HiddenSlides>
  <MMClips>12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Jinsu;Wangwon Lee</dc:creator>
  <cp:lastModifiedBy>Windows 사용자</cp:lastModifiedBy>
  <cp:revision>1514</cp:revision>
  <dcterms:modified xsi:type="dcterms:W3CDTF">2019-04-26T16:43:01Z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